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Mansalva" charset="1" panose="00000000000000000000"/>
      <p:regular r:id="rId20"/>
    </p:embeddedFont>
    <p:embeddedFont>
      <p:font typeface="Inter Bold" charset="1" panose="020B080203000000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H92TibZg.mp4" Type="http://schemas.openxmlformats.org/officeDocument/2006/relationships/video"/><Relationship Id="rId4" Target="../media/VAGH92TibZg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ICppmRQI.mp4" Type="http://schemas.openxmlformats.org/officeDocument/2006/relationships/video"/><Relationship Id="rId4" Target="../media/VAGICppmRQI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IC8VojxI.mp4" Type="http://schemas.openxmlformats.org/officeDocument/2006/relationships/video"/><Relationship Id="rId4" Target="../media/VAGIC8VojxI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H9bOJ1XU.mp4" Type="http://schemas.openxmlformats.org/officeDocument/2006/relationships/video"/><Relationship Id="rId4" Target="../media/VAGH9bOJ1XU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H9g7m2HM.mp4" Type="http://schemas.openxmlformats.org/officeDocument/2006/relationships/video"/><Relationship Id="rId4" Target="../media/VAGH9g7m2HM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9962" y="767218"/>
            <a:ext cx="4728075" cy="5878433"/>
          </a:xfrm>
          <a:custGeom>
            <a:avLst/>
            <a:gdLst/>
            <a:ahLst/>
            <a:cxnLst/>
            <a:rect r="r" b="b" t="t" l="l"/>
            <a:pathLst>
              <a:path h="5878433" w="4728075">
                <a:moveTo>
                  <a:pt x="0" y="0"/>
                </a:moveTo>
                <a:lnTo>
                  <a:pt x="4728076" y="0"/>
                </a:lnTo>
                <a:lnTo>
                  <a:pt x="4728076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9327" y="6712326"/>
            <a:ext cx="830934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00"/>
              </a:lnSpc>
              <a:spcBef>
                <a:spcPct val="0"/>
              </a:spcBef>
            </a:pPr>
            <a:r>
              <a:rPr lang="en-US" sz="9000">
                <a:solidFill>
                  <a:srgbClr val="0B0E12"/>
                </a:solidFill>
                <a:latin typeface="Mansalva"/>
              </a:rPr>
              <a:t>GYM ZONE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2179" y="1627569"/>
            <a:ext cx="14983641" cy="842486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225649"/>
            <a:ext cx="1828800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ansalva Bold"/>
              </a:rPr>
              <a:t>DEMOSTRACIÓN APP / NUTRICIONISTA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21298" y="1563863"/>
            <a:ext cx="15045403" cy="846303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225649"/>
            <a:ext cx="1828800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Mansalva Bold"/>
              </a:rPr>
              <a:t>DEMOSTRACIÓN APP / ADMINISTRADOR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45911" y="1419449"/>
            <a:ext cx="15196179" cy="854785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216124"/>
            <a:ext cx="1828800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ansalva Bold"/>
              </a:rPr>
              <a:t>DEMOSTRACIÓN APP / CLIENTE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47925"/>
            <a:ext cx="16230600" cy="639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Añadir una tabla en la base de datos para Equipamientos: almacenará el inventario de pesas y máquinas del gimnasio y su respectivo estado actual. También, se podrá asignar a las diferentes salas disponibles.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Notificaciones por Correo Electrónico: se implementará un sistema de notificaciones por correo electrónico para informar a los clientes sobre sus actividades importantes como reservas, pagos de productos, etc. También, podrá consultar su dieta y rutina que se enviará a su correspondiente correo.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Programa de Recompensas y Fidelización: se crearía un programa de recompensas para incentivar la participación y lealtad de los clientes donde podrán ganar puntos por asistencias, reservas, y compras, donde se podrá canjear por descuentos.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-9222" r="0" b="-92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13977" y="187549"/>
            <a:ext cx="10860045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nsalva Bold"/>
              </a:rPr>
              <a:t>MEJORAS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1405" y="1181100"/>
            <a:ext cx="12496726" cy="1313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4"/>
              </a:lnSpc>
            </a:pPr>
            <a:r>
              <a:rPr lang="en-US" sz="9651">
                <a:solidFill>
                  <a:srgbClr val="000000"/>
                </a:solidFill>
                <a:latin typeface="Mansalva"/>
              </a:rPr>
              <a:t>Gracias por su atención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570986" y="2251875"/>
            <a:ext cx="11367078" cy="475351"/>
          </a:xfrm>
          <a:custGeom>
            <a:avLst/>
            <a:gdLst/>
            <a:ahLst/>
            <a:cxnLst/>
            <a:rect r="r" b="b" t="t" l="l"/>
            <a:pathLst>
              <a:path h="475351" w="11367078">
                <a:moveTo>
                  <a:pt x="0" y="0"/>
                </a:moveTo>
                <a:lnTo>
                  <a:pt x="11367078" y="0"/>
                </a:lnTo>
                <a:lnTo>
                  <a:pt x="11367078" y="475351"/>
                </a:lnTo>
                <a:lnTo>
                  <a:pt x="0" y="4753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79962" y="3379867"/>
            <a:ext cx="4728075" cy="5878433"/>
          </a:xfrm>
          <a:custGeom>
            <a:avLst/>
            <a:gdLst/>
            <a:ahLst/>
            <a:cxnLst/>
            <a:rect r="r" b="b" t="t" l="l"/>
            <a:pathLst>
              <a:path h="5878433" w="4728075">
                <a:moveTo>
                  <a:pt x="0" y="0"/>
                </a:moveTo>
                <a:lnTo>
                  <a:pt x="4728076" y="0"/>
                </a:lnTo>
                <a:lnTo>
                  <a:pt x="4728076" y="5878433"/>
                </a:lnTo>
                <a:lnTo>
                  <a:pt x="0" y="58784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06478" y="0"/>
            <a:ext cx="8481522" cy="10287000"/>
            <a:chOff x="0" y="0"/>
            <a:chExt cx="11308697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081" t="0" r="19081" b="0"/>
            <a:stretch>
              <a:fillRect/>
            </a:stretch>
          </p:blipFill>
          <p:spPr>
            <a:xfrm flipH="false" flipV="false">
              <a:off x="0" y="0"/>
              <a:ext cx="11308697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28700" y="3602064"/>
            <a:ext cx="840096" cy="377280"/>
          </a:xfrm>
          <a:custGeom>
            <a:avLst/>
            <a:gdLst/>
            <a:ahLst/>
            <a:cxnLst/>
            <a:rect r="r" b="b" t="t" l="l"/>
            <a:pathLst>
              <a:path h="377280" w="840096">
                <a:moveTo>
                  <a:pt x="0" y="0"/>
                </a:moveTo>
                <a:lnTo>
                  <a:pt x="840096" y="0"/>
                </a:lnTo>
                <a:lnTo>
                  <a:pt x="840096" y="377279"/>
                </a:lnTo>
                <a:lnTo>
                  <a:pt x="0" y="37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463885"/>
            <a:ext cx="840096" cy="377280"/>
          </a:xfrm>
          <a:custGeom>
            <a:avLst/>
            <a:gdLst/>
            <a:ahLst/>
            <a:cxnLst/>
            <a:rect r="r" b="b" t="t" l="l"/>
            <a:pathLst>
              <a:path h="377280" w="840096">
                <a:moveTo>
                  <a:pt x="0" y="0"/>
                </a:moveTo>
                <a:lnTo>
                  <a:pt x="840096" y="0"/>
                </a:lnTo>
                <a:lnTo>
                  <a:pt x="840096" y="377280"/>
                </a:lnTo>
                <a:lnTo>
                  <a:pt x="0" y="37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20412" y="838200"/>
            <a:ext cx="5383251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Mansalva"/>
              </a:rPr>
              <a:t>ÍNDICE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0172" y="3475912"/>
            <a:ext cx="6183730" cy="5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3423" spc="6">
                <a:solidFill>
                  <a:srgbClr val="000000"/>
                </a:solidFill>
                <a:latin typeface="Inter Bold"/>
              </a:rPr>
              <a:t>INTRODUCCIÓN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0172" y="4337733"/>
            <a:ext cx="6183730" cy="5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3423" spc="6">
                <a:solidFill>
                  <a:srgbClr val="000000"/>
                </a:solidFill>
                <a:latin typeface="Inter Bold"/>
              </a:rPr>
              <a:t>TECNOLOGÍAS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0172" y="5198486"/>
            <a:ext cx="6183730" cy="5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3423" spc="6">
                <a:solidFill>
                  <a:srgbClr val="000000"/>
                </a:solidFill>
                <a:latin typeface="Inter Bold"/>
              </a:rPr>
              <a:t>FUNCIONALIDADES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0172" y="6056669"/>
            <a:ext cx="6183730" cy="5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3423" spc="6">
                <a:solidFill>
                  <a:srgbClr val="000000"/>
                </a:solidFill>
                <a:latin typeface="Inter Bold"/>
              </a:rPr>
              <a:t>MODELO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0172" y="6925664"/>
            <a:ext cx="6570237" cy="5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3423" spc="6">
                <a:solidFill>
                  <a:srgbClr val="000000"/>
                </a:solidFill>
                <a:latin typeface="Inter Bold"/>
              </a:rPr>
              <a:t>DEMOSTRACIÓN DE LA APP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0172" y="7857721"/>
            <a:ext cx="6183730" cy="57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9"/>
              </a:lnSpc>
            </a:pPr>
            <a:r>
              <a:rPr lang="en-US" sz="3423" spc="6">
                <a:solidFill>
                  <a:srgbClr val="000000"/>
                </a:solidFill>
                <a:latin typeface="Inter Bold"/>
              </a:rPr>
              <a:t>MEJORAS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5325707"/>
            <a:ext cx="840096" cy="377280"/>
          </a:xfrm>
          <a:custGeom>
            <a:avLst/>
            <a:gdLst/>
            <a:ahLst/>
            <a:cxnLst/>
            <a:rect r="r" b="b" t="t" l="l"/>
            <a:pathLst>
              <a:path h="377280" w="840096">
                <a:moveTo>
                  <a:pt x="0" y="0"/>
                </a:moveTo>
                <a:lnTo>
                  <a:pt x="840096" y="0"/>
                </a:lnTo>
                <a:lnTo>
                  <a:pt x="840096" y="377279"/>
                </a:lnTo>
                <a:lnTo>
                  <a:pt x="0" y="37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6188761"/>
            <a:ext cx="840096" cy="377280"/>
          </a:xfrm>
          <a:custGeom>
            <a:avLst/>
            <a:gdLst/>
            <a:ahLst/>
            <a:cxnLst/>
            <a:rect r="r" b="b" t="t" l="l"/>
            <a:pathLst>
              <a:path h="377280" w="840096">
                <a:moveTo>
                  <a:pt x="0" y="0"/>
                </a:moveTo>
                <a:lnTo>
                  <a:pt x="840096" y="0"/>
                </a:lnTo>
                <a:lnTo>
                  <a:pt x="840096" y="377280"/>
                </a:lnTo>
                <a:lnTo>
                  <a:pt x="0" y="37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7051816"/>
            <a:ext cx="840096" cy="377280"/>
          </a:xfrm>
          <a:custGeom>
            <a:avLst/>
            <a:gdLst/>
            <a:ahLst/>
            <a:cxnLst/>
            <a:rect r="r" b="b" t="t" l="l"/>
            <a:pathLst>
              <a:path h="377280" w="840096">
                <a:moveTo>
                  <a:pt x="0" y="0"/>
                </a:moveTo>
                <a:lnTo>
                  <a:pt x="840096" y="0"/>
                </a:lnTo>
                <a:lnTo>
                  <a:pt x="840096" y="377280"/>
                </a:lnTo>
                <a:lnTo>
                  <a:pt x="0" y="37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7914871"/>
            <a:ext cx="840096" cy="377280"/>
          </a:xfrm>
          <a:custGeom>
            <a:avLst/>
            <a:gdLst/>
            <a:ahLst/>
            <a:cxnLst/>
            <a:rect r="r" b="b" t="t" l="l"/>
            <a:pathLst>
              <a:path h="377280" w="840096">
                <a:moveTo>
                  <a:pt x="0" y="0"/>
                </a:moveTo>
                <a:lnTo>
                  <a:pt x="840096" y="0"/>
                </a:lnTo>
                <a:lnTo>
                  <a:pt x="840096" y="377279"/>
                </a:lnTo>
                <a:lnTo>
                  <a:pt x="0" y="377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-9741" r="0" b="-1722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50397" y="345483"/>
            <a:ext cx="13387206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Mansalva"/>
              </a:rPr>
              <a:t>INTRODUCCIÓN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96795"/>
            <a:ext cx="16230600" cy="3626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Esta aplicación ofrece una solución integral y detallada que cubre todos los aspectos de la gestión de un gimnasio. 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Con su amplia gama de funciones, es muy completa para administrar todas las actividades del establecimiento, haciéndola más efectiva y personalizada que muchas otras aplicaciones disponibles en el mercado.</a:t>
            </a:r>
          </a:p>
          <a:p>
            <a:pPr algn="l">
              <a:lnSpc>
                <a:spcPts val="34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9737" y="0"/>
                  </a:moveTo>
                  <a:lnTo>
                    <a:pt x="2823553" y="0"/>
                  </a:lnTo>
                  <a:cubicBezTo>
                    <a:pt x="2828931" y="0"/>
                    <a:pt x="2833290" y="4359"/>
                    <a:pt x="2833290" y="9737"/>
                  </a:cubicBezTo>
                  <a:lnTo>
                    <a:pt x="2833290" y="1583989"/>
                  </a:lnTo>
                  <a:cubicBezTo>
                    <a:pt x="2833290" y="1589366"/>
                    <a:pt x="2828931" y="1593725"/>
                    <a:pt x="2823553" y="1593725"/>
                  </a:cubicBezTo>
                  <a:lnTo>
                    <a:pt x="9737" y="1593725"/>
                  </a:lnTo>
                  <a:cubicBezTo>
                    <a:pt x="4359" y="1593725"/>
                    <a:pt x="0" y="1589366"/>
                    <a:pt x="0" y="1583989"/>
                  </a:cubicBezTo>
                  <a:lnTo>
                    <a:pt x="0" y="9737"/>
                  </a:lnTo>
                  <a:cubicBezTo>
                    <a:pt x="0" y="4359"/>
                    <a:pt x="4359" y="0"/>
                    <a:pt x="9737" y="0"/>
                  </a:cubicBez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0" t="-9222" r="0" b="-92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3931" y="7419488"/>
            <a:ext cx="1492689" cy="2346839"/>
          </a:xfrm>
          <a:custGeom>
            <a:avLst/>
            <a:gdLst/>
            <a:ahLst/>
            <a:cxnLst/>
            <a:rect r="r" b="b" t="t" l="l"/>
            <a:pathLst>
              <a:path h="2346839" w="1492689">
                <a:moveTo>
                  <a:pt x="0" y="0"/>
                </a:moveTo>
                <a:lnTo>
                  <a:pt x="1492689" y="0"/>
                </a:lnTo>
                <a:lnTo>
                  <a:pt x="1492689" y="2346839"/>
                </a:lnTo>
                <a:lnTo>
                  <a:pt x="0" y="23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08842" y="7476518"/>
            <a:ext cx="1766256" cy="2289810"/>
          </a:xfrm>
          <a:custGeom>
            <a:avLst/>
            <a:gdLst/>
            <a:ahLst/>
            <a:cxnLst/>
            <a:rect r="r" b="b" t="t" l="l"/>
            <a:pathLst>
              <a:path h="2289810" w="1766256">
                <a:moveTo>
                  <a:pt x="0" y="0"/>
                </a:moveTo>
                <a:lnTo>
                  <a:pt x="1766256" y="0"/>
                </a:lnTo>
                <a:lnTo>
                  <a:pt x="1766256" y="2289809"/>
                </a:lnTo>
                <a:lnTo>
                  <a:pt x="0" y="2289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89" t="-23680" r="0" b="-120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12352" y="7476518"/>
            <a:ext cx="2236166" cy="2289810"/>
          </a:xfrm>
          <a:custGeom>
            <a:avLst/>
            <a:gdLst/>
            <a:ahLst/>
            <a:cxnLst/>
            <a:rect r="r" b="b" t="t" l="l"/>
            <a:pathLst>
              <a:path h="2289810" w="2236166">
                <a:moveTo>
                  <a:pt x="0" y="0"/>
                </a:moveTo>
                <a:lnTo>
                  <a:pt x="2236167" y="0"/>
                </a:lnTo>
                <a:lnTo>
                  <a:pt x="2236167" y="2289809"/>
                </a:lnTo>
                <a:lnTo>
                  <a:pt x="0" y="22898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96" r="-6528" b="-43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00275" y="249238"/>
            <a:ext cx="14287449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nsalva"/>
              </a:rPr>
              <a:t>TECNOLOGÍAS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321274"/>
            <a:ext cx="16230600" cy="4671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544" indent="-262772" lvl="1">
              <a:lnSpc>
                <a:spcPts val="3407"/>
              </a:lnSpc>
              <a:buFont typeface="Arial"/>
              <a:buChar char="•"/>
            </a:pPr>
            <a:r>
              <a:rPr lang="en-US" sz="2434">
                <a:solidFill>
                  <a:srgbClr val="5271FF"/>
                </a:solidFill>
                <a:latin typeface="Inter Bold"/>
              </a:rPr>
              <a:t>Java</a:t>
            </a:r>
            <a:r>
              <a:rPr lang="en-US" sz="2434">
                <a:solidFill>
                  <a:srgbClr val="000000"/>
                </a:solidFill>
                <a:latin typeface="Inter Bold"/>
              </a:rPr>
              <a:t>: se utiliza para escribir la lógica del negocio y gestionar la funcionalidad principal de la aplicación de escritorio.</a:t>
            </a:r>
          </a:p>
          <a:p>
            <a:pPr algn="l">
              <a:lnSpc>
                <a:spcPts val="3407"/>
              </a:lnSpc>
            </a:pPr>
          </a:p>
          <a:p>
            <a:pPr algn="l" marL="525544" indent="-262772" lvl="1">
              <a:lnSpc>
                <a:spcPts val="3407"/>
              </a:lnSpc>
              <a:buFont typeface="Arial"/>
              <a:buChar char="•"/>
            </a:pPr>
            <a:r>
              <a:rPr lang="en-US" sz="2434">
                <a:solidFill>
                  <a:srgbClr val="5271FF"/>
                </a:solidFill>
                <a:latin typeface="Inter Bold"/>
              </a:rPr>
              <a:t>Java Swing</a:t>
            </a:r>
            <a:r>
              <a:rPr lang="en-US" sz="2434">
                <a:solidFill>
                  <a:srgbClr val="000000"/>
                </a:solidFill>
                <a:latin typeface="Inter Bold"/>
              </a:rPr>
              <a:t>: se usa para  la creación de interfaces de usuario en aplicaciones de escritorio proporcionando componentes como botones, tablas y formularios.</a:t>
            </a:r>
          </a:p>
          <a:p>
            <a:pPr algn="l">
              <a:lnSpc>
                <a:spcPts val="3407"/>
              </a:lnSpc>
            </a:pPr>
          </a:p>
          <a:p>
            <a:pPr algn="l" marL="525544" indent="-262772" lvl="1">
              <a:lnSpc>
                <a:spcPts val="3407"/>
              </a:lnSpc>
              <a:buFont typeface="Arial"/>
              <a:buChar char="•"/>
            </a:pPr>
            <a:r>
              <a:rPr lang="en-US" sz="2434">
                <a:solidFill>
                  <a:srgbClr val="5271FF"/>
                </a:solidFill>
                <a:latin typeface="Inter Bold"/>
              </a:rPr>
              <a:t>JDBC</a:t>
            </a:r>
            <a:r>
              <a:rPr lang="en-US" sz="2434">
                <a:solidFill>
                  <a:srgbClr val="000000"/>
                </a:solidFill>
                <a:latin typeface="Inter Bold"/>
              </a:rPr>
              <a:t>: se utiliza para conectar la aplicación con la base de datos MySQL, permitiendo realizar operaciones de CRUD (Crear, Leer, Actualizar, Eliminar) sobre los datos almacenados.</a:t>
            </a:r>
          </a:p>
          <a:p>
            <a:pPr algn="l">
              <a:lnSpc>
                <a:spcPts val="3407"/>
              </a:lnSpc>
            </a:pPr>
          </a:p>
          <a:p>
            <a:pPr algn="l" marL="525544" indent="-262772" lvl="1">
              <a:lnSpc>
                <a:spcPts val="3407"/>
              </a:lnSpc>
              <a:spcBef>
                <a:spcPct val="0"/>
              </a:spcBef>
              <a:buFont typeface="Arial"/>
              <a:buChar char="•"/>
            </a:pPr>
            <a:r>
              <a:rPr lang="en-US" sz="2434">
                <a:solidFill>
                  <a:srgbClr val="5271FF"/>
                </a:solidFill>
                <a:latin typeface="Inter Bold"/>
              </a:rPr>
              <a:t>MySQL Connector/J</a:t>
            </a:r>
            <a:r>
              <a:rPr lang="en-US" sz="2434">
                <a:solidFill>
                  <a:srgbClr val="000000"/>
                </a:solidFill>
                <a:latin typeface="Inter Bold"/>
              </a:rPr>
              <a:t>:  se usa junto con JDBC para establecer la conexión con la base de datos MySQL, enviar consultas y manejar los resultados. Así, la aplicación puede interactuar con MySQL.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13780" y="1028700"/>
            <a:ext cx="5413066" cy="1771549"/>
          </a:xfrm>
          <a:custGeom>
            <a:avLst/>
            <a:gdLst/>
            <a:ahLst/>
            <a:cxnLst/>
            <a:rect r="r" b="b" t="t" l="l"/>
            <a:pathLst>
              <a:path h="1771549" w="5413066">
                <a:moveTo>
                  <a:pt x="0" y="0"/>
                </a:moveTo>
                <a:lnTo>
                  <a:pt x="5413066" y="0"/>
                </a:lnTo>
                <a:lnTo>
                  <a:pt x="5413066" y="1771549"/>
                </a:lnTo>
                <a:lnTo>
                  <a:pt x="0" y="177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9880" y="3242879"/>
            <a:ext cx="1514198" cy="151419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C5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 l="0" t="-9333" r="0" b="-933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8516" y="425400"/>
            <a:ext cx="13387206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nsalva Bold"/>
              </a:rPr>
              <a:t>FUNCIONALIDADES GENERALES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33302"/>
            <a:ext cx="16230600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Registrar usuario, se registra el usuario con sus respectivos datos requeridos.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Inicio de sesión, el usuario inicia sesión con su DNI, correo electrónico o nombre de usuario y su determinada contraseña.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Gestión de cuenta bancaria, donde podrá registrar su cuenta bancaria, modificar y eliminarla. Además, puede realizar ingreso o retiro del dinero deseado.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Perfil usuario, cualquier usuario puede consultar sus respectivos datos registrados y modificarlos.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13780" y="1028700"/>
            <a:ext cx="5413066" cy="1771549"/>
          </a:xfrm>
          <a:custGeom>
            <a:avLst/>
            <a:gdLst/>
            <a:ahLst/>
            <a:cxnLst/>
            <a:rect r="r" b="b" t="t" l="l"/>
            <a:pathLst>
              <a:path h="1771549" w="5413066">
                <a:moveTo>
                  <a:pt x="0" y="0"/>
                </a:moveTo>
                <a:lnTo>
                  <a:pt x="5413066" y="0"/>
                </a:lnTo>
                <a:lnTo>
                  <a:pt x="5413066" y="1771549"/>
                </a:lnTo>
                <a:lnTo>
                  <a:pt x="0" y="1771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7080" y="3718579"/>
            <a:ext cx="4139712" cy="6311823"/>
            <a:chOff x="0" y="0"/>
            <a:chExt cx="1528258" cy="23301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8258" cy="2330137"/>
            </a:xfrm>
            <a:custGeom>
              <a:avLst/>
              <a:gdLst/>
              <a:ahLst/>
              <a:cxnLst/>
              <a:rect r="r" b="b" t="t" l="l"/>
              <a:pathLst>
                <a:path h="2330137" w="1528258">
                  <a:moveTo>
                    <a:pt x="1403798" y="2330137"/>
                  </a:moveTo>
                  <a:lnTo>
                    <a:pt x="124460" y="2330137"/>
                  </a:lnTo>
                  <a:cubicBezTo>
                    <a:pt x="55880" y="2330137"/>
                    <a:pt x="0" y="2274257"/>
                    <a:pt x="0" y="22056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3798" y="0"/>
                  </a:lnTo>
                  <a:cubicBezTo>
                    <a:pt x="1472378" y="0"/>
                    <a:pt x="1528258" y="55880"/>
                    <a:pt x="1528258" y="124460"/>
                  </a:cubicBezTo>
                  <a:lnTo>
                    <a:pt x="1528258" y="2205677"/>
                  </a:lnTo>
                  <a:cubicBezTo>
                    <a:pt x="1528258" y="2274257"/>
                    <a:pt x="1472378" y="2330137"/>
                    <a:pt x="1403798" y="2330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17080" y="3718579"/>
            <a:ext cx="4203562" cy="6311823"/>
          </a:xfrm>
          <a:custGeom>
            <a:avLst/>
            <a:gdLst/>
            <a:ahLst/>
            <a:cxnLst/>
            <a:rect r="r" b="b" t="t" l="l"/>
            <a:pathLst>
              <a:path h="6311823" w="4203562">
                <a:moveTo>
                  <a:pt x="0" y="0"/>
                </a:moveTo>
                <a:lnTo>
                  <a:pt x="4203563" y="0"/>
                </a:lnTo>
                <a:lnTo>
                  <a:pt x="4203563" y="6311823"/>
                </a:lnTo>
                <a:lnTo>
                  <a:pt x="0" y="631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 l="-72591" t="-2392" r="-5802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710824" y="3718579"/>
            <a:ext cx="4139712" cy="6311823"/>
            <a:chOff x="0" y="0"/>
            <a:chExt cx="1528258" cy="23301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28258" cy="2330137"/>
            </a:xfrm>
            <a:custGeom>
              <a:avLst/>
              <a:gdLst/>
              <a:ahLst/>
              <a:cxnLst/>
              <a:rect r="r" b="b" t="t" l="l"/>
              <a:pathLst>
                <a:path h="2330137" w="1528258">
                  <a:moveTo>
                    <a:pt x="1403798" y="2330137"/>
                  </a:moveTo>
                  <a:lnTo>
                    <a:pt x="124460" y="2330137"/>
                  </a:lnTo>
                  <a:cubicBezTo>
                    <a:pt x="55880" y="2330137"/>
                    <a:pt x="0" y="2274257"/>
                    <a:pt x="0" y="22056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3798" y="0"/>
                  </a:lnTo>
                  <a:cubicBezTo>
                    <a:pt x="1472378" y="0"/>
                    <a:pt x="1528258" y="55880"/>
                    <a:pt x="1528258" y="124460"/>
                  </a:cubicBezTo>
                  <a:lnTo>
                    <a:pt x="1528258" y="2205677"/>
                  </a:lnTo>
                  <a:cubicBezTo>
                    <a:pt x="1528258" y="2274257"/>
                    <a:pt x="1472378" y="2330137"/>
                    <a:pt x="1403798" y="2330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318532" y="3718579"/>
            <a:ext cx="4139712" cy="6311823"/>
            <a:chOff x="0" y="0"/>
            <a:chExt cx="1528258" cy="23301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8258" cy="2330137"/>
            </a:xfrm>
            <a:custGeom>
              <a:avLst/>
              <a:gdLst/>
              <a:ahLst/>
              <a:cxnLst/>
              <a:rect r="r" b="b" t="t" l="l"/>
              <a:pathLst>
                <a:path h="2330137" w="1528258">
                  <a:moveTo>
                    <a:pt x="1403798" y="2330137"/>
                  </a:moveTo>
                  <a:lnTo>
                    <a:pt x="124460" y="2330137"/>
                  </a:lnTo>
                  <a:cubicBezTo>
                    <a:pt x="55880" y="2330137"/>
                    <a:pt x="0" y="2274257"/>
                    <a:pt x="0" y="22056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3798" y="0"/>
                  </a:lnTo>
                  <a:cubicBezTo>
                    <a:pt x="1472378" y="0"/>
                    <a:pt x="1528258" y="55880"/>
                    <a:pt x="1528258" y="124460"/>
                  </a:cubicBezTo>
                  <a:lnTo>
                    <a:pt x="1528258" y="2205677"/>
                  </a:lnTo>
                  <a:cubicBezTo>
                    <a:pt x="1528258" y="2274257"/>
                    <a:pt x="1472378" y="2330137"/>
                    <a:pt x="1403798" y="2330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07844" y="3718579"/>
            <a:ext cx="4139712" cy="6311823"/>
            <a:chOff x="0" y="0"/>
            <a:chExt cx="1528258" cy="23301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28258" cy="2330137"/>
            </a:xfrm>
            <a:custGeom>
              <a:avLst/>
              <a:gdLst/>
              <a:ahLst/>
              <a:cxnLst/>
              <a:rect r="r" b="b" t="t" l="l"/>
              <a:pathLst>
                <a:path h="2330137" w="1528258">
                  <a:moveTo>
                    <a:pt x="1403798" y="2330137"/>
                  </a:moveTo>
                  <a:lnTo>
                    <a:pt x="124460" y="2330137"/>
                  </a:lnTo>
                  <a:cubicBezTo>
                    <a:pt x="55880" y="2330137"/>
                    <a:pt x="0" y="2274257"/>
                    <a:pt x="0" y="22056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3798" y="0"/>
                  </a:lnTo>
                  <a:cubicBezTo>
                    <a:pt x="1472378" y="0"/>
                    <a:pt x="1528258" y="55880"/>
                    <a:pt x="1528258" y="124460"/>
                  </a:cubicBezTo>
                  <a:lnTo>
                    <a:pt x="1528258" y="2205677"/>
                  </a:lnTo>
                  <a:cubicBezTo>
                    <a:pt x="1528258" y="2274257"/>
                    <a:pt x="1472378" y="2330137"/>
                    <a:pt x="1403798" y="23301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266811" y="3718579"/>
            <a:ext cx="4191432" cy="6311823"/>
          </a:xfrm>
          <a:custGeom>
            <a:avLst/>
            <a:gdLst/>
            <a:ahLst/>
            <a:cxnLst/>
            <a:rect r="r" b="b" t="t" l="l"/>
            <a:pathLst>
              <a:path h="6311823" w="4191432">
                <a:moveTo>
                  <a:pt x="0" y="0"/>
                </a:moveTo>
                <a:lnTo>
                  <a:pt x="4191432" y="0"/>
                </a:lnTo>
                <a:lnTo>
                  <a:pt x="4191432" y="6311823"/>
                </a:lnTo>
                <a:lnTo>
                  <a:pt x="0" y="631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</a:blip>
            <a:stretch>
              <a:fillRect l="-58208" t="-1163" r="-79486" b="-406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10824" y="3718579"/>
            <a:ext cx="4139712" cy="6311823"/>
          </a:xfrm>
          <a:custGeom>
            <a:avLst/>
            <a:gdLst/>
            <a:ahLst/>
            <a:cxnLst/>
            <a:rect r="r" b="b" t="t" l="l"/>
            <a:pathLst>
              <a:path h="6311823" w="4139712">
                <a:moveTo>
                  <a:pt x="0" y="0"/>
                </a:moveTo>
                <a:lnTo>
                  <a:pt x="4139711" y="0"/>
                </a:lnTo>
                <a:lnTo>
                  <a:pt x="4139711" y="6311823"/>
                </a:lnTo>
                <a:lnTo>
                  <a:pt x="0" y="63118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 l="-5884" t="-14549" r="-18060" b="-761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82093" y="3718579"/>
            <a:ext cx="4165462" cy="6311823"/>
          </a:xfrm>
          <a:custGeom>
            <a:avLst/>
            <a:gdLst/>
            <a:ahLst/>
            <a:cxnLst/>
            <a:rect r="r" b="b" t="t" l="l"/>
            <a:pathLst>
              <a:path h="6311823" w="4165462">
                <a:moveTo>
                  <a:pt x="0" y="0"/>
                </a:moveTo>
                <a:lnTo>
                  <a:pt x="4165463" y="0"/>
                </a:lnTo>
                <a:lnTo>
                  <a:pt x="4165463" y="6311823"/>
                </a:lnTo>
                <a:lnTo>
                  <a:pt x="0" y="63118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4999"/>
            </a:blip>
            <a:stretch>
              <a:fillRect l="-124792" t="-14040" r="-40240" b="-256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713977" y="187549"/>
            <a:ext cx="10860045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nsalva Bold"/>
              </a:rPr>
              <a:t>FUNCIONALIDADES DE CADA USUARIO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9006" y="5095875"/>
            <a:ext cx="4107786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 Bold"/>
              </a:rPr>
              <a:t>Perfil Cliente, consulta de los datos propios del cliente y puede modificarlos.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 Bold"/>
              </a:rPr>
              <a:t>Pagos de productos y servicios.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Inter Bold"/>
              </a:rPr>
              <a:t>Consultas de la rutina y dieta asignada según su objetivo corporal.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080" y="3880523"/>
            <a:ext cx="413971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Inter Bold"/>
              </a:rPr>
              <a:t>CLIENTE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42749" y="5095875"/>
            <a:ext cx="4107786" cy="392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Bold"/>
              </a:rPr>
              <a:t>Administrar rutinas, donde podrá crearlas, visualizarlas con sus respectivos ejercicios en cada día.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Bold"/>
              </a:rPr>
              <a:t>Además, puede modificarlas y borrarlas.</a:t>
            </a:r>
          </a:p>
          <a:p>
            <a:pPr algn="l">
              <a:lnSpc>
                <a:spcPts val="347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710824" y="3880523"/>
            <a:ext cx="413971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Inter Bold"/>
              </a:rPr>
              <a:t>MONITOR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50457" y="5095875"/>
            <a:ext cx="4107786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Bold"/>
              </a:rPr>
              <a:t>Administrar dietas, donde podrá crearlas, visualizarlas con sus respectivas comidas y alimentos en cada día.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Bold"/>
              </a:rPr>
              <a:t>Además, puede modificarlas y borrarlas.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318532" y="3880523"/>
            <a:ext cx="413971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Inter Bold"/>
              </a:rPr>
              <a:t>NUTRICIONISTA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39769" y="5086350"/>
            <a:ext cx="4107786" cy="3037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Inter Bold"/>
              </a:rPr>
              <a:t>Gestión de salas, productos, rutinas y servicios.</a:t>
            </a:r>
          </a:p>
          <a:p>
            <a:pPr algn="l">
              <a:lnSpc>
                <a:spcPts val="3473"/>
              </a:lnSpc>
            </a:pPr>
          </a:p>
          <a:p>
            <a:pPr algn="l">
              <a:lnSpc>
                <a:spcPts val="3473"/>
              </a:lnSpc>
            </a:pPr>
            <a:r>
              <a:rPr lang="en-US" sz="2480">
                <a:solidFill>
                  <a:srgbClr val="000000"/>
                </a:solidFill>
                <a:latin typeface="Inter Bold"/>
              </a:rPr>
              <a:t>Además, p</a:t>
            </a:r>
            <a:r>
              <a:rPr lang="en-US" sz="2480">
                <a:solidFill>
                  <a:srgbClr val="000000"/>
                </a:solidFill>
                <a:latin typeface="Inter Bold"/>
              </a:rPr>
              <a:t>odrá consultar estos datos, modificarlos y borrarlos.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07844" y="3880523"/>
            <a:ext cx="413971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Inter Bold"/>
              </a:rPr>
              <a:t>ADMINISTRADOR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88" r="0" b="-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49242" y="149066"/>
            <a:ext cx="7989516" cy="9988867"/>
            <a:chOff x="0" y="0"/>
            <a:chExt cx="1087100" cy="13591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7100" cy="1359143"/>
            </a:xfrm>
            <a:custGeom>
              <a:avLst/>
              <a:gdLst/>
              <a:ahLst/>
              <a:cxnLst/>
              <a:rect r="r" b="b" t="t" l="l"/>
              <a:pathLst>
                <a:path h="1359143" w="1087100">
                  <a:moveTo>
                    <a:pt x="0" y="0"/>
                  </a:moveTo>
                  <a:lnTo>
                    <a:pt x="1087100" y="0"/>
                  </a:lnTo>
                  <a:lnTo>
                    <a:pt x="1087100" y="1359143"/>
                  </a:lnTo>
                  <a:lnTo>
                    <a:pt x="0" y="1359143"/>
                  </a:lnTo>
                  <a:close/>
                </a:path>
              </a:pathLst>
            </a:custGeom>
            <a:blipFill>
              <a:blip r:embed="rId3"/>
              <a:stretch>
                <a:fillRect l="-197" t="0" r="-197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0774" y="4562117"/>
            <a:ext cx="45958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nsalva"/>
              </a:rPr>
              <a:t>MODELO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38758" y="4562117"/>
            <a:ext cx="45958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Mansalva"/>
              </a:rPr>
              <a:t>DATOS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7261" y="1296282"/>
            <a:ext cx="15433479" cy="86777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0"/>
            <a:ext cx="18288000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Mansalva Bold"/>
              </a:rPr>
              <a:t>DEMOSTRACIÓN APP / PANTALLAS PRINCIPALES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5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65358" y="1419449"/>
            <a:ext cx="15157284" cy="852250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37737"/>
            <a:ext cx="18288000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Mansalva Bold"/>
              </a:rPr>
              <a:t>DEMOSTRACIÓN APP / MONITOR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DAGHxCV72Zs</dc:identifier>
  <dcterms:modified xsi:type="dcterms:W3CDTF">2011-08-01T06:04:30Z</dcterms:modified>
  <cp:revision>1</cp:revision>
  <dc:title>Presentacion_GymZone  </dc:title>
</cp:coreProperties>
</file>